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cdc.gov/tobacco/basic_information/e-cigarettes/severe-lung-disease.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599"/>
            <a:ext cx="8596668" cy="5929745"/>
          </a:xfrm>
        </p:spPr>
        <p:txBody>
          <a:bodyPr>
            <a:normAutofit/>
          </a:bodyPr>
          <a:lstStyle/>
          <a:p>
            <a:pPr algn="ctr"/>
            <a:r>
              <a:rPr lang="en-US" b="1" dirty="0" smtClean="0"/>
              <a:t/>
            </a:r>
            <a:br>
              <a:rPr lang="en-US" b="1" dirty="0" smtClean="0"/>
            </a:br>
            <a:r>
              <a:rPr lang="en-US" b="1" dirty="0" smtClean="0">
                <a:cs typeface="Times New Roman" panose="02020603050405020304" pitchFamily="18" charset="0"/>
              </a:rPr>
              <a:t>Persuasive Essay on Smoking and Vaping</a:t>
            </a:r>
            <a:r>
              <a:rPr lang="en-US" dirty="0" smtClean="0">
                <a:cs typeface="Times New Roman" panose="02020603050405020304" pitchFamily="18" charset="0"/>
              </a:rPr>
              <a:t/>
            </a:r>
            <a:br>
              <a:rPr lang="en-US" dirty="0" smtClean="0">
                <a:cs typeface="Times New Roman" panose="02020603050405020304" pitchFamily="18" charset="0"/>
              </a:rPr>
            </a:br>
            <a:r>
              <a:rPr lang="en-US" dirty="0" smtClean="0">
                <a:cs typeface="Times New Roman" panose="02020603050405020304" pitchFamily="18" charset="0"/>
              </a:rPr>
              <a:t/>
            </a:r>
            <a:br>
              <a:rPr lang="en-US" dirty="0" smtClean="0">
                <a:cs typeface="Times New Roman" panose="02020603050405020304" pitchFamily="18" charset="0"/>
              </a:rPr>
            </a:br>
            <a:r>
              <a:rPr lang="en-US" dirty="0" smtClean="0">
                <a:cs typeface="Times New Roman" panose="02020603050405020304" pitchFamily="18" charset="0"/>
              </a:rPr>
              <a:t>Author</a:t>
            </a:r>
            <a:br>
              <a:rPr lang="en-US" dirty="0" smtClean="0">
                <a:cs typeface="Times New Roman" panose="02020603050405020304" pitchFamily="18" charset="0"/>
              </a:rPr>
            </a:br>
            <a:r>
              <a:rPr lang="en-US" dirty="0" smtClean="0">
                <a:cs typeface="Times New Roman" panose="02020603050405020304" pitchFamily="18" charset="0"/>
              </a:rPr>
              <a:t>institutional Affiliation </a:t>
            </a:r>
            <a:br>
              <a:rPr lang="en-US" dirty="0" smtClean="0">
                <a:cs typeface="Times New Roman" panose="02020603050405020304" pitchFamily="18" charset="0"/>
              </a:rPr>
            </a:br>
            <a:r>
              <a:rPr lang="en-US" dirty="0" smtClean="0">
                <a:cs typeface="Times New Roman" panose="02020603050405020304" pitchFamily="18" charset="0"/>
              </a:rPr>
              <a:t>instructor</a:t>
            </a:r>
            <a:br>
              <a:rPr lang="en-US" dirty="0" smtClean="0">
                <a:cs typeface="Times New Roman" panose="02020603050405020304" pitchFamily="18" charset="0"/>
              </a:rPr>
            </a:br>
            <a:r>
              <a:rPr lang="en-US" dirty="0" smtClean="0">
                <a:cs typeface="Times New Roman" panose="02020603050405020304" pitchFamily="18" charset="0"/>
              </a:rPr>
              <a:t>Course Code</a:t>
            </a:r>
            <a:br>
              <a:rPr lang="en-US" dirty="0" smtClean="0">
                <a:cs typeface="Times New Roman" panose="02020603050405020304" pitchFamily="18" charset="0"/>
              </a:rPr>
            </a:br>
            <a:r>
              <a:rPr lang="en-US" dirty="0" smtClean="0">
                <a:cs typeface="Times New Roman" panose="02020603050405020304" pitchFamily="18" charset="0"/>
              </a:rPr>
              <a:t>Date of Submission </a:t>
            </a:r>
            <a:endParaRPr lang="en-US" dirty="0">
              <a:cs typeface="Times New Roman" panose="02020603050405020304" pitchFamily="18" charset="0"/>
            </a:endParaRPr>
          </a:p>
        </p:txBody>
      </p:sp>
    </p:spTree>
    <p:extLst>
      <p:ext uri="{BB962C8B-B14F-4D97-AF65-F5344CB8AC3E}">
        <p14:creationId xmlns:p14="http://schemas.microsoft.com/office/powerpoint/2010/main" val="1938022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40774"/>
          </a:xfrm>
        </p:spPr>
        <p:txBody>
          <a:bodyPr>
            <a:normAutofit fontScale="90000"/>
          </a:bodyPr>
          <a:lstStyle/>
          <a:p>
            <a:pPr algn="ctr"/>
            <a:r>
              <a:rPr lang="en-US" dirty="0" smtClean="0">
                <a:cs typeface="Times New Roman" panose="02020603050405020304" pitchFamily="18" charset="0"/>
              </a:rPr>
              <a:t>Introduction </a:t>
            </a:r>
            <a:endParaRPr lang="en-US" dirty="0">
              <a:cs typeface="Times New Roman" panose="02020603050405020304" pitchFamily="18" charset="0"/>
            </a:endParaRPr>
          </a:p>
        </p:txBody>
      </p:sp>
      <p:sp>
        <p:nvSpPr>
          <p:cNvPr id="3" name="Content Placeholder 2"/>
          <p:cNvSpPr>
            <a:spLocks noGrp="1"/>
          </p:cNvSpPr>
          <p:nvPr>
            <p:ph idx="1"/>
          </p:nvPr>
        </p:nvSpPr>
        <p:spPr>
          <a:xfrm>
            <a:off x="677334" y="1150375"/>
            <a:ext cx="8596668" cy="5147186"/>
          </a:xfrm>
        </p:spPr>
        <p:txBody>
          <a:bodyPr>
            <a:normAutofit lnSpcReduction="10000"/>
          </a:bodyPr>
          <a:lstStyle/>
          <a:p>
            <a:pPr algn="just">
              <a:lnSpc>
                <a:spcPct val="200000"/>
              </a:lnSpc>
            </a:pPr>
            <a:r>
              <a:rPr lang="en-US" dirty="0" smtClean="0">
                <a:latin typeface="+mj-lt"/>
                <a:cs typeface="Times New Roman" panose="02020603050405020304" pitchFamily="18" charset="0"/>
              </a:rPr>
              <a:t>The recent tragic and alarming cases of severe lung infections presents a clear cause of concern for policy makers. Similarly, the number of associated health effect are also worrisome.</a:t>
            </a:r>
          </a:p>
          <a:p>
            <a:pPr algn="just">
              <a:lnSpc>
                <a:spcPct val="200000"/>
              </a:lnSpc>
            </a:pPr>
            <a:r>
              <a:rPr lang="en-US" dirty="0" smtClean="0">
                <a:latin typeface="+mj-lt"/>
                <a:cs typeface="Times New Roman" panose="02020603050405020304" pitchFamily="18" charset="0"/>
              </a:rPr>
              <a:t>This speech therefore aims to sensitize and persuade my readers to desist from the increasing trend of smoking and vaping of nicotine based substances.</a:t>
            </a:r>
          </a:p>
          <a:p>
            <a:pPr algn="just">
              <a:lnSpc>
                <a:spcPct val="200000"/>
              </a:lnSpc>
            </a:pPr>
            <a:r>
              <a:rPr lang="en-US" dirty="0" smtClean="0">
                <a:latin typeface="+mj-lt"/>
                <a:cs typeface="Times New Roman" panose="02020603050405020304" pitchFamily="18" charset="0"/>
              </a:rPr>
              <a:t>In essence, the use of nicotine has been found to be highly addictive, with a high rate of usage among the teens and young adults consequently affecting them (Schneider &amp; Katharina, 645) since some of the substances found in the e-cigarette vapor have been linked to increased of cancer.</a:t>
            </a:r>
            <a:endParaRPr lang="en-US" dirty="0">
              <a:latin typeface="+mj-lt"/>
              <a:cs typeface="Times New Roman" panose="02020603050405020304" pitchFamily="18" charset="0"/>
            </a:endParaRPr>
          </a:p>
        </p:txBody>
      </p:sp>
    </p:spTree>
    <p:extLst>
      <p:ext uri="{BB962C8B-B14F-4D97-AF65-F5344CB8AC3E}">
        <p14:creationId xmlns:p14="http://schemas.microsoft.com/office/powerpoint/2010/main" val="207441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723" y="929148"/>
            <a:ext cx="9023279" cy="5112214"/>
          </a:xfrm>
        </p:spPr>
        <p:txBody>
          <a:bodyPr>
            <a:normAutofit fontScale="92500" lnSpcReduction="20000"/>
          </a:bodyPr>
          <a:lstStyle/>
          <a:p>
            <a:pPr algn="just">
              <a:lnSpc>
                <a:spcPct val="200000"/>
              </a:lnSpc>
            </a:pPr>
            <a:r>
              <a:rPr lang="en-US" dirty="0" smtClean="0"/>
              <a:t>According to a new study conducted </a:t>
            </a:r>
            <a:r>
              <a:rPr lang="en-US" dirty="0"/>
              <a:t>by the Center for Disease Control and Prevention (CDC) 37 % of high school teens are reported to be vaping; an increase from the 28% a year </a:t>
            </a:r>
            <a:r>
              <a:rPr lang="en-US" dirty="0" smtClean="0"/>
              <a:t>earlier (CDC Report).</a:t>
            </a:r>
          </a:p>
          <a:p>
            <a:pPr algn="just">
              <a:lnSpc>
                <a:spcPct val="200000"/>
              </a:lnSpc>
            </a:pPr>
            <a:r>
              <a:rPr lang="en-US" dirty="0"/>
              <a:t>I believe the increase in trend of nicotine smoking and vaping would </a:t>
            </a:r>
            <a:r>
              <a:rPr lang="en-US" dirty="0" smtClean="0"/>
              <a:t>continue </a:t>
            </a:r>
            <a:r>
              <a:rPr lang="en-US" dirty="0"/>
              <a:t>to rise unless a change in policy is implemented </a:t>
            </a:r>
            <a:r>
              <a:rPr lang="en-US" dirty="0" smtClean="0"/>
              <a:t>nationally.</a:t>
            </a:r>
          </a:p>
          <a:p>
            <a:pPr algn="just">
              <a:lnSpc>
                <a:spcPct val="200000"/>
              </a:lnSpc>
            </a:pPr>
            <a:r>
              <a:rPr lang="en-US" dirty="0"/>
              <a:t>Certainly, age restrictions would do, the legal age should be placed at 21 years, uniformly for all the states unlike the current situation where the legal age is as low as 18 </a:t>
            </a:r>
            <a:r>
              <a:rPr lang="en-US" dirty="0" smtClean="0"/>
              <a:t>years (Schneider &amp; Katharina, 648). </a:t>
            </a:r>
            <a:r>
              <a:rPr lang="en-US" dirty="0"/>
              <a:t>Nicotine, other than being a flavor as constantly displayed in advertisements is addictive as it contains serious potentially harmful substances</a:t>
            </a:r>
            <a:r>
              <a:rPr lang="en-US" dirty="0" smtClean="0"/>
              <a:t>.</a:t>
            </a:r>
          </a:p>
          <a:p>
            <a:endParaRPr lang="en-US" dirty="0"/>
          </a:p>
        </p:txBody>
      </p:sp>
    </p:spTree>
    <p:extLst>
      <p:ext uri="{BB962C8B-B14F-4D97-AF65-F5344CB8AC3E}">
        <p14:creationId xmlns:p14="http://schemas.microsoft.com/office/powerpoint/2010/main" val="3834870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150374"/>
            <a:ext cx="8596668" cy="4890988"/>
          </a:xfrm>
        </p:spPr>
        <p:txBody>
          <a:bodyPr>
            <a:normAutofit fontScale="92500"/>
          </a:bodyPr>
          <a:lstStyle/>
          <a:p>
            <a:pPr algn="just">
              <a:lnSpc>
                <a:spcPct val="200000"/>
              </a:lnSpc>
            </a:pPr>
            <a:r>
              <a:rPr lang="en-US" dirty="0"/>
              <a:t>Nearly 200 e- cigarette users have developed severe lung cancer disease in 22 states and the number has kept on increasing. Against this background, I think a change in policy regarding the legal age for nicotine use would help greatly in reducing its impacts on the </a:t>
            </a:r>
            <a:r>
              <a:rPr lang="en-US" dirty="0" smtClean="0"/>
              <a:t>teens (Kilpatrick 80). </a:t>
            </a:r>
            <a:r>
              <a:rPr lang="en-US" dirty="0"/>
              <a:t>The trend among teens to vape is on the upswing and has similarly threatened to undermine the decades-long decline in teen smoking</a:t>
            </a:r>
            <a:r>
              <a:rPr lang="en-US" dirty="0" smtClean="0"/>
              <a:t>.</a:t>
            </a:r>
          </a:p>
          <a:p>
            <a:pPr algn="just">
              <a:lnSpc>
                <a:spcPct val="200000"/>
              </a:lnSpc>
            </a:pPr>
            <a:r>
              <a:rPr lang="en-US" dirty="0"/>
              <a:t>Ideally, the adoption of a ban to sell e-cig to underage and passing of similar laws to raise the purchasing age to at least 21 would serve to reduce this worrying trends </a:t>
            </a:r>
            <a:r>
              <a:rPr lang="en-US" dirty="0" smtClean="0"/>
              <a:t>considerably (Levy </a:t>
            </a:r>
            <a:r>
              <a:rPr lang="en-US" i="1" dirty="0" smtClean="0"/>
              <a:t>et al,. </a:t>
            </a:r>
            <a:r>
              <a:rPr lang="en-US" dirty="0" smtClean="0"/>
              <a:t>632).</a:t>
            </a:r>
            <a:endParaRPr lang="en-US" dirty="0"/>
          </a:p>
        </p:txBody>
      </p:sp>
    </p:spTree>
    <p:extLst>
      <p:ext uri="{BB962C8B-B14F-4D97-AF65-F5344CB8AC3E}">
        <p14:creationId xmlns:p14="http://schemas.microsoft.com/office/powerpoint/2010/main" val="4067326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236" y="609600"/>
            <a:ext cx="8248766" cy="886691"/>
          </a:xfrm>
        </p:spPr>
        <p:txBody>
          <a:bodyPr/>
          <a:lstStyle/>
          <a:p>
            <a:r>
              <a:rPr lang="en-US" dirty="0" smtClean="0"/>
              <a:t>Cont.…</a:t>
            </a:r>
            <a:endParaRPr lang="en-US" dirty="0"/>
          </a:p>
        </p:txBody>
      </p:sp>
      <p:sp>
        <p:nvSpPr>
          <p:cNvPr id="3" name="Content Placeholder 2"/>
          <p:cNvSpPr>
            <a:spLocks noGrp="1"/>
          </p:cNvSpPr>
          <p:nvPr>
            <p:ph idx="1"/>
          </p:nvPr>
        </p:nvSpPr>
        <p:spPr>
          <a:xfrm>
            <a:off x="720436" y="1191491"/>
            <a:ext cx="8553566" cy="4849871"/>
          </a:xfrm>
        </p:spPr>
        <p:txBody>
          <a:bodyPr>
            <a:normAutofit fontScale="92500" lnSpcReduction="10000"/>
          </a:bodyPr>
          <a:lstStyle/>
          <a:p>
            <a:pPr algn="just">
              <a:lnSpc>
                <a:spcPct val="200000"/>
              </a:lnSpc>
            </a:pPr>
            <a:r>
              <a:rPr lang="en-US" dirty="0" smtClean="0"/>
              <a:t>Kilpatrick (83) argues that these </a:t>
            </a:r>
            <a:r>
              <a:rPr lang="en-US" dirty="0"/>
              <a:t>restrictive </a:t>
            </a:r>
            <a:r>
              <a:rPr lang="en-US" dirty="0" smtClean="0"/>
              <a:t>policies would </a:t>
            </a:r>
            <a:r>
              <a:rPr lang="en-US" dirty="0"/>
              <a:t>help in combating the teen vaping epidemic by helping keep tobacco products out of the hands of the kids who are as well affected just like the others</a:t>
            </a:r>
            <a:r>
              <a:rPr lang="en-US" dirty="0" smtClean="0"/>
              <a:t>.</a:t>
            </a:r>
          </a:p>
          <a:p>
            <a:pPr algn="just">
              <a:lnSpc>
                <a:spcPct val="200000"/>
              </a:lnSpc>
            </a:pPr>
            <a:r>
              <a:rPr lang="en-US" dirty="0"/>
              <a:t>Essentially, having to die from dreaded lung cancer infection as a young adult doesn’t really add up since it is a trend that can possibly be stopped. Similarly, I believe that parents can as well play an active role in ensuring that indoor smoking and vaping is </a:t>
            </a:r>
            <a:r>
              <a:rPr lang="en-US" dirty="0" smtClean="0"/>
              <a:t>controlled</a:t>
            </a:r>
          </a:p>
          <a:p>
            <a:pPr algn="just">
              <a:lnSpc>
                <a:spcPct val="200000"/>
              </a:lnSpc>
            </a:pPr>
            <a:r>
              <a:rPr lang="en-US" dirty="0"/>
              <a:t>This is because for the parents, it is never ideal to raise a generation of nicotine addicts.</a:t>
            </a:r>
          </a:p>
        </p:txBody>
      </p:sp>
    </p:spTree>
    <p:extLst>
      <p:ext uri="{BB962C8B-B14F-4D97-AF65-F5344CB8AC3E}">
        <p14:creationId xmlns:p14="http://schemas.microsoft.com/office/powerpoint/2010/main" val="1317443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81891"/>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1191491"/>
            <a:ext cx="8596668" cy="4849871"/>
          </a:xfrm>
        </p:spPr>
        <p:txBody>
          <a:bodyPr>
            <a:normAutofit fontScale="85000" lnSpcReduction="10000"/>
          </a:bodyPr>
          <a:lstStyle/>
          <a:p>
            <a:pPr algn="just">
              <a:lnSpc>
                <a:spcPct val="200000"/>
              </a:lnSpc>
            </a:pPr>
            <a:r>
              <a:rPr lang="en-US" dirty="0"/>
              <a:t>Considering the above mentioned policy change, marketing and selling of nicotine products to teens and underage children would not only be harmful to their </a:t>
            </a:r>
            <a:r>
              <a:rPr lang="en-US" dirty="0" smtClean="0"/>
              <a:t>health </a:t>
            </a:r>
            <a:r>
              <a:rPr lang="en-US" dirty="0"/>
              <a:t>but also constitute a criminal offence</a:t>
            </a:r>
            <a:r>
              <a:rPr lang="en-US" dirty="0" smtClean="0"/>
              <a:t>.</a:t>
            </a:r>
          </a:p>
          <a:p>
            <a:pPr algn="just">
              <a:lnSpc>
                <a:spcPct val="200000"/>
              </a:lnSpc>
            </a:pPr>
            <a:r>
              <a:rPr lang="en-US" dirty="0"/>
              <a:t>Smoking harms the human body just like vaping which delivers nicotine directly to the lungs. A report today from the Centers for Disease Control and Prevention found 450 cases in 33 states of a mysterious “vaping illness” that affects the lungs of otherwise healthy people, most of them under the age of </a:t>
            </a:r>
            <a:r>
              <a:rPr lang="en-US" dirty="0" smtClean="0"/>
              <a:t>25</a:t>
            </a:r>
            <a:r>
              <a:rPr lang="en-US" dirty="0"/>
              <a:t> </a:t>
            </a:r>
            <a:r>
              <a:rPr lang="en-US" dirty="0" smtClean="0"/>
              <a:t>(Levy </a:t>
            </a:r>
            <a:r>
              <a:rPr lang="en-US" i="1" dirty="0" smtClean="0"/>
              <a:t>et al,. </a:t>
            </a:r>
            <a:r>
              <a:rPr lang="en-US" dirty="0" smtClean="0"/>
              <a:t>634).</a:t>
            </a:r>
          </a:p>
          <a:p>
            <a:pPr algn="just">
              <a:lnSpc>
                <a:spcPct val="200000"/>
              </a:lnSpc>
            </a:pPr>
            <a:r>
              <a:rPr lang="en-US" dirty="0"/>
              <a:t>Data from past research indicate that people who smoke both conventional and e-cigarettes are more pre-exposed to have heart and respiratory diseases as compared to the rest who do not smoke any form of cigarette.</a:t>
            </a:r>
          </a:p>
          <a:p>
            <a:endParaRPr lang="en-US" dirty="0"/>
          </a:p>
        </p:txBody>
      </p:sp>
    </p:spTree>
    <p:extLst>
      <p:ext uri="{BB962C8B-B14F-4D97-AF65-F5344CB8AC3E}">
        <p14:creationId xmlns:p14="http://schemas.microsoft.com/office/powerpoint/2010/main" val="3503669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Works Cited</a:t>
            </a:r>
            <a:endParaRPr lang="en-US" dirty="0"/>
          </a:p>
        </p:txBody>
      </p:sp>
      <p:sp>
        <p:nvSpPr>
          <p:cNvPr id="3" name="Content Placeholder 2"/>
          <p:cNvSpPr>
            <a:spLocks noGrp="1"/>
          </p:cNvSpPr>
          <p:nvPr>
            <p:ph idx="1"/>
          </p:nvPr>
        </p:nvSpPr>
        <p:spPr>
          <a:xfrm>
            <a:off x="677334" y="1150375"/>
            <a:ext cx="8596668" cy="5604386"/>
          </a:xfrm>
        </p:spPr>
        <p:txBody>
          <a:bodyPr>
            <a:normAutofit fontScale="92500" lnSpcReduction="20000"/>
          </a:bodyPr>
          <a:lstStyle/>
          <a:p>
            <a:pPr algn="just">
              <a:lnSpc>
                <a:spcPct val="200000"/>
              </a:lnSpc>
            </a:pPr>
            <a:r>
              <a:rPr lang="en-US" dirty="0"/>
              <a:t>Schneider, Sven, and Katharina Diehl. "Vaping as a catalyst for smoking? An initial model on the initiation of electronic cigarette use and the transition to tobacco smoking among adolescents." Nicotine &amp; Tobacco Research 18.5 (2016): </a:t>
            </a:r>
            <a:r>
              <a:rPr lang="en-US" dirty="0" smtClean="0"/>
              <a:t>647-653</a:t>
            </a:r>
          </a:p>
          <a:p>
            <a:pPr algn="just">
              <a:lnSpc>
                <a:spcPct val="200000"/>
              </a:lnSpc>
            </a:pPr>
            <a:r>
              <a:rPr lang="en-US" dirty="0"/>
              <a:t>Kilpatrick, Tina. "Youth Vaping: An Analysis of an Epidemic." (2020</a:t>
            </a:r>
            <a:r>
              <a:rPr lang="en-US" dirty="0" smtClean="0"/>
              <a:t>).</a:t>
            </a:r>
          </a:p>
          <a:p>
            <a:pPr algn="just">
              <a:lnSpc>
                <a:spcPct val="200000"/>
              </a:lnSpc>
            </a:pPr>
            <a:r>
              <a:rPr lang="en-US" dirty="0"/>
              <a:t>Levy, David T., et al. "Examining the relationship of vaping to smoking initiation among US youth and young adults: a reality check." Tobacco control 28.6 (2019): 629-635</a:t>
            </a:r>
            <a:r>
              <a:rPr lang="en-US" dirty="0" smtClean="0"/>
              <a:t>.</a:t>
            </a:r>
          </a:p>
          <a:p>
            <a:pPr algn="just">
              <a:lnSpc>
                <a:spcPct val="200000"/>
              </a:lnSpc>
            </a:pPr>
            <a:r>
              <a:rPr lang="en-US" dirty="0" smtClean="0"/>
              <a:t>CDC Report. Outbreak </a:t>
            </a:r>
            <a:r>
              <a:rPr lang="en-US" dirty="0"/>
              <a:t>of Lung Injury Associated with the Use of E-Cigarette, or Vaping, </a:t>
            </a:r>
            <a:r>
              <a:rPr lang="en-US" dirty="0" smtClean="0"/>
              <a:t>Products. </a:t>
            </a:r>
            <a:r>
              <a:rPr lang="en-US" dirty="0"/>
              <a:t>Available at: </a:t>
            </a:r>
            <a:r>
              <a:rPr lang="en-US" dirty="0">
                <a:hlinkClick r:id="rId2"/>
              </a:rPr>
              <a:t>https://</a:t>
            </a:r>
            <a:r>
              <a:rPr lang="en-US" dirty="0" smtClean="0">
                <a:hlinkClick r:id="rId2"/>
              </a:rPr>
              <a:t>www.cdc.gov/tobacco/basic_information/e-cigarettes/severe-lung-disease.html</a:t>
            </a:r>
            <a:endParaRPr lang="en-US" dirty="0" smtClean="0"/>
          </a:p>
          <a:p>
            <a:pPr marL="0" indent="0" algn="just">
              <a:lnSpc>
                <a:spcPct val="200000"/>
              </a:lnSpc>
              <a:buNone/>
            </a:pPr>
            <a:endParaRPr lang="en-US" dirty="0"/>
          </a:p>
        </p:txBody>
      </p:sp>
    </p:spTree>
    <p:extLst>
      <p:ext uri="{BB962C8B-B14F-4D97-AF65-F5344CB8AC3E}">
        <p14:creationId xmlns:p14="http://schemas.microsoft.com/office/powerpoint/2010/main" val="348458956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35</TotalTime>
  <Words>731</Words>
  <Application>Microsoft Office PowerPoint</Application>
  <PresentationFormat>Widescreen</PresentationFormat>
  <Paragraphs>23</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Times New Roman</vt:lpstr>
      <vt:lpstr>Trebuchet MS</vt:lpstr>
      <vt:lpstr>Wingdings 3</vt:lpstr>
      <vt:lpstr>Facet</vt:lpstr>
      <vt:lpstr> Persuasive Essay on Smoking and Vaping  Author institutional Affiliation  instructor Course Code Date of Submission </vt:lpstr>
      <vt:lpstr>Introduction </vt:lpstr>
      <vt:lpstr>PowerPoint Presentation</vt:lpstr>
      <vt:lpstr>PowerPoint Presentation</vt:lpstr>
      <vt:lpstr>Cont.…</vt:lpstr>
      <vt:lpstr>Cont.…</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Persuasive Essay on Smoking and Vaping  Author institutional Affiliation  instructor Course Code Date of Submission</dc:title>
  <dc:creator>Steve Young</dc:creator>
  <cp:lastModifiedBy>hp</cp:lastModifiedBy>
  <cp:revision>16</cp:revision>
  <dcterms:created xsi:type="dcterms:W3CDTF">2020-05-21T14:27:35Z</dcterms:created>
  <dcterms:modified xsi:type="dcterms:W3CDTF">2020-05-21T15:18:37Z</dcterms:modified>
</cp:coreProperties>
</file>